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4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7" r:id="rId14"/>
    <p:sldId id="308" r:id="rId15"/>
    <p:sldId id="309" r:id="rId16"/>
    <p:sldId id="277" r:id="rId17"/>
    <p:sldId id="278" r:id="rId18"/>
    <p:sldId id="279" r:id="rId19"/>
    <p:sldId id="266" r:id="rId20"/>
    <p:sldId id="310" r:id="rId21"/>
    <p:sldId id="281" r:id="rId22"/>
    <p:sldId id="283" r:id="rId23"/>
    <p:sldId id="282" r:id="rId24"/>
    <p:sldId id="284" r:id="rId25"/>
    <p:sldId id="285" r:id="rId26"/>
    <p:sldId id="286" r:id="rId27"/>
    <p:sldId id="288" r:id="rId28"/>
    <p:sldId id="289" r:id="rId29"/>
    <p:sldId id="311" r:id="rId30"/>
    <p:sldId id="287" r:id="rId31"/>
    <p:sldId id="291" r:id="rId32"/>
    <p:sldId id="293" r:id="rId33"/>
    <p:sldId id="303" r:id="rId34"/>
    <p:sldId id="304" r:id="rId35"/>
    <p:sldId id="305" r:id="rId36"/>
    <p:sldId id="306" r:id="rId37"/>
    <p:sldId id="294" r:id="rId38"/>
    <p:sldId id="295" r:id="rId39"/>
    <p:sldId id="296" r:id="rId40"/>
    <p:sldId id="297" r:id="rId41"/>
    <p:sldId id="292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>
        <p:scale>
          <a:sx n="69" d="100"/>
          <a:sy n="69" d="100"/>
        </p:scale>
        <p:origin x="-139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ז'/תמוז/תשע"ה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24,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24,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24,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4824536" cy="4168874"/>
          </a:xfrm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accent1"/>
                </a:solidFill>
              </a:rPr>
              <a:t>The Population 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Genetics of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>
                <a:solidFill>
                  <a:schemeClr val="accent2"/>
                </a:solidFill>
              </a:rPr>
              <a:t>Stress-Induced </a:t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accent2"/>
                </a:solidFill>
              </a:rPr>
              <a:t>Mutagenesis</a:t>
            </a:r>
            <a:endParaRPr lang="he-IL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725144"/>
            <a:ext cx="4536504" cy="17967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800" dirty="0" err="1" smtClean="0">
                <a:solidFill>
                  <a:schemeClr val="tx1"/>
                </a:solidFill>
              </a:rPr>
              <a:t>Yoav</a:t>
            </a:r>
            <a:r>
              <a:rPr lang="en-US" sz="3800" dirty="0" smtClean="0">
                <a:solidFill>
                  <a:schemeClr val="tx1"/>
                </a:solidFill>
              </a:rPr>
              <a:t> Ram</a:t>
            </a:r>
          </a:p>
          <a:p>
            <a:pPr algn="l" rtl="0"/>
            <a:r>
              <a:rPr lang="en-US" sz="2500" dirty="0" smtClean="0">
                <a:solidFill>
                  <a:schemeClr val="tx1"/>
                </a:solidFill>
              </a:rPr>
              <a:t>Hadany Lab 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26 June 2015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36518" y="6516052"/>
            <a:ext cx="1943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/>
              <a:t>abstrusegoose.com/339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ctr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456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5877272"/>
            <a:ext cx="15841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100" b="1" dirty="0" smtClean="0"/>
              <a:t>No beneficial mutations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</a:t>
            </a:r>
            <a:br>
              <a:rPr lang="en-US" dirty="0" smtClean="0"/>
            </a:br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</a:t>
            </a:r>
            <a:r>
              <a:rPr lang="en-US" sz="2800" b="0" dirty="0" smtClean="0"/>
              <a:t>evolve</a:t>
            </a:r>
            <a:r>
              <a:rPr lang="en-US" sz="2800" b="0" dirty="0"/>
              <a:t>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1925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77795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391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7058706" y="-2702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000" b="1" dirty="0" smtClean="0"/>
              <a:t>Criteria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Adaptation requires a change in two or more traits 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Change in only one trait causes reduced fitness</a:t>
            </a:r>
          </a:p>
          <a:p>
            <a:pPr algn="l" rtl="0"/>
            <a:r>
              <a:rPr lang="en-US" sz="2000" b="1" dirty="0" smtClean="0"/>
              <a:t>Wings and bones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Flying with heavy bones is costly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Walking and climbing with light bones is dangerous</a:t>
            </a:r>
          </a:p>
          <a:p>
            <a:pPr algn="l" rtl="0"/>
            <a:r>
              <a:rPr lang="en-US" sz="2000" b="1" dirty="0" smtClean="0"/>
              <a:t>New metabolic pathway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Two new proteins required – pump and enzyme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each is wasteful without the other</a:t>
            </a:r>
          </a:p>
          <a:p>
            <a:pPr algn="l" rtl="0"/>
            <a:r>
              <a:rPr lang="en-US" sz="2000" b="1" dirty="0" smtClean="0"/>
              <a:t>Adaptation to high UV </a:t>
            </a:r>
            <a:r>
              <a:rPr lang="en-US" sz="1600" dirty="0"/>
              <a:t>(Haldane 1932, p. </a:t>
            </a:r>
            <a:r>
              <a:rPr lang="en-US" sz="1600" dirty="0" smtClean="0"/>
              <a:t>175)</a:t>
            </a:r>
            <a:endParaRPr lang="en-US" sz="2000" dirty="0" smtClean="0"/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Dark skin – increased pigmentation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sz="2000" b="0" dirty="0" smtClean="0"/>
              <a:t>Vitamin D storage in the </a:t>
            </a:r>
            <a:r>
              <a:rPr lang="en-US" sz="2000" b="0" dirty="0" smtClean="0"/>
              <a:t>liver</a:t>
            </a:r>
            <a:endParaRPr lang="en-US" sz="20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94217" y="4077072"/>
            <a:ext cx="1639019" cy="2631697"/>
            <a:chOff x="7255383" y="692696"/>
            <a:chExt cx="1639019" cy="2631697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1150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200" dirty="0" smtClean="0"/>
                <a:t>Xiao et al. 2011</a:t>
              </a:r>
              <a:endParaRPr lang="he-IL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1026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7" b="5543"/>
          <a:stretch/>
        </p:blipFill>
        <p:spPr bwMode="auto">
          <a:xfrm>
            <a:off x="971600" y="1271191"/>
            <a:ext cx="7228274" cy="52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6453336"/>
            <a:ext cx="363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The adaptation process is composed of </a:t>
            </a:r>
          </a:p>
          <a:p>
            <a:pPr marL="800100" indent="-457200" algn="l" defTabSz="908834" rtl="0">
              <a:defRPr/>
            </a:pPr>
            <a:r>
              <a:rPr lang="en-US" dirty="0" smtClean="0"/>
              <a:t>Waiting for the double mutant to appear</a:t>
            </a:r>
          </a:p>
          <a:p>
            <a:pPr marL="800100" indent="-457200" algn="l" defTabSz="908834" rtl="0">
              <a:defRPr/>
            </a:pPr>
            <a:r>
              <a:rPr lang="en-US" b="0" dirty="0" smtClean="0"/>
              <a:t>Fixation / extinction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𝝉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𝝉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mutant:</a:t>
                </a:r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213338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err="1" smtClean="0"/>
              <a:t>Eshel</a:t>
            </a:r>
            <a:r>
              <a:rPr lang="en-US" dirty="0" smtClean="0"/>
              <a:t> 1981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high mutation (CM):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𝝉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b="1" i="1">
                          <a:latin typeface="Cambria Math"/>
                        </a:rPr>
                        <m:t>𝝉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𝜈</m:t>
                    </m:r>
                    <m:r>
                      <a:rPr lang="en-US" sz="19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9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9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900" b="0" dirty="0" smtClean="0"/>
                  <a:t> – beneficial mutation rate</a:t>
                </a:r>
                <a:endParaRPr lang="he-IL" sz="19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5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4937"/>
          <a:stretch/>
        </p:blipFill>
        <p:spPr bwMode="auto">
          <a:xfrm>
            <a:off x="107504" y="1228311"/>
            <a:ext cx="6301921" cy="52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44208" y="1503709"/>
            <a:ext cx="5017423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No MSB assumption</a:t>
            </a:r>
          </a:p>
          <a:p>
            <a:pPr marL="0" indent="0" algn="l" rtl="0">
              <a:buNone/>
            </a:pPr>
            <a:r>
              <a:rPr lang="en-US" sz="2400" b="0" dirty="0" smtClean="0"/>
              <a:t>No Dead Ends</a:t>
            </a:r>
          </a:p>
          <a:p>
            <a:pPr marL="0" indent="0" algn="l" rtl="0">
              <a:buNone/>
            </a:pPr>
            <a:r>
              <a:rPr lang="en-US" sz="2400" dirty="0" smtClean="0"/>
              <a:t>Genetic drift</a:t>
            </a:r>
            <a:endParaRPr lang="en-US" sz="2400" b="0" dirty="0" smtClean="0"/>
          </a:p>
          <a:p>
            <a:pPr algn="l" rtl="0"/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64028" y="116632"/>
            <a:ext cx="3324048" cy="307777"/>
            <a:chOff x="3126973" y="6309320"/>
            <a:chExt cx="3324048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2</a:t>
            </a:r>
            <a:r>
              <a:rPr lang="en-US" baseline="30000" dirty="0" smtClean="0"/>
              <a:t>nd</a:t>
            </a:r>
            <a:r>
              <a:rPr lang="en-US" dirty="0" smtClean="0"/>
              <a:t>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Evolution 2012</a:t>
            </a:r>
          </a:p>
          <a:p>
            <a:pPr marL="0" indent="0" algn="l" rtl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82" y="3537112"/>
            <a:ext cx="3402958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484784"/>
            <a:ext cx="4536504" cy="2985433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algn="l" rtl="0"/>
            <a:r>
              <a:rPr lang="en-US" sz="2800" b="1" dirty="0" err="1" smtClean="0"/>
              <a:t>Lilach</a:t>
            </a:r>
            <a:r>
              <a:rPr lang="en-US" sz="2800" b="1" dirty="0" smtClean="0"/>
              <a:t> Hadany</a:t>
            </a:r>
          </a:p>
          <a:p>
            <a:pPr algn="l" rtl="0"/>
            <a:r>
              <a:rPr lang="en-US" sz="2000" dirty="0"/>
              <a:t>Uri </a:t>
            </a:r>
            <a:r>
              <a:rPr lang="en-US" sz="2000" dirty="0" err="1" smtClean="0"/>
              <a:t>Obolski</a:t>
            </a:r>
            <a:endParaRPr lang="en-US" sz="2000" dirty="0" smtClean="0"/>
          </a:p>
          <a:p>
            <a:r>
              <a:rPr lang="en-US" sz="2000" dirty="0" err="1" smtClean="0"/>
              <a:t>Eynat</a:t>
            </a:r>
            <a:r>
              <a:rPr lang="en-US" sz="2000" dirty="0" smtClean="0"/>
              <a:t> </a:t>
            </a:r>
            <a:r>
              <a:rPr lang="en-US" sz="2000" dirty="0" err="1" smtClean="0"/>
              <a:t>Dellus</a:t>
            </a:r>
            <a:r>
              <a:rPr lang="en-US" sz="2000" dirty="0" smtClean="0"/>
              <a:t>-Gur</a:t>
            </a:r>
          </a:p>
          <a:p>
            <a:pPr algn="l" rtl="0"/>
            <a:r>
              <a:rPr lang="en-US" sz="2000" dirty="0" smtClean="0"/>
              <a:t>Ariel </a:t>
            </a:r>
            <a:r>
              <a:rPr lang="en-US" sz="2000" dirty="0" err="1"/>
              <a:t>Guiejman</a:t>
            </a:r>
            <a:endParaRPr lang="en-US" sz="2000" dirty="0"/>
          </a:p>
          <a:p>
            <a:pPr algn="l" rtl="0"/>
            <a:r>
              <a:rPr lang="en-US" sz="2000" dirty="0" err="1" smtClean="0"/>
              <a:t>Eyal</a:t>
            </a:r>
            <a:r>
              <a:rPr lang="en-US" sz="2000" dirty="0" smtClean="0"/>
              <a:t> </a:t>
            </a:r>
            <a:r>
              <a:rPr lang="en-US" sz="2000" dirty="0"/>
              <a:t>Zinger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r>
              <a:rPr lang="en-US" sz="2000" dirty="0" smtClean="0"/>
              <a:t>Marine </a:t>
            </a:r>
            <a:r>
              <a:rPr lang="en-US" sz="2000" dirty="0" err="1" smtClean="0"/>
              <a:t>Veits</a:t>
            </a:r>
            <a:r>
              <a:rPr lang="en-US" sz="2000" dirty="0" smtClean="0"/>
              <a:t>           </a:t>
            </a:r>
          </a:p>
          <a:p>
            <a:pPr algn="l" rtl="0"/>
            <a:r>
              <a:rPr lang="en-US" sz="2000" dirty="0" err="1" smtClean="0"/>
              <a:t>Itzhak</a:t>
            </a:r>
            <a:r>
              <a:rPr lang="en-US" sz="2000" dirty="0" smtClean="0"/>
              <a:t> </a:t>
            </a:r>
            <a:r>
              <a:rPr lang="en-US" sz="2000" dirty="0" err="1" smtClean="0"/>
              <a:t>Khait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Ohad</a:t>
            </a:r>
            <a:r>
              <a:rPr lang="en-US" sz="2000" dirty="0" smtClean="0"/>
              <a:t> Lewin-Epstein </a:t>
            </a:r>
          </a:p>
          <a:p>
            <a:pPr algn="l" rtl="0"/>
            <a:r>
              <a:rPr lang="en-US" sz="2000" dirty="0" smtClean="0"/>
              <a:t>Ilia </a:t>
            </a:r>
            <a:r>
              <a:rPr lang="en-US" sz="2000" dirty="0" err="1" smtClean="0"/>
              <a:t>Raysin</a:t>
            </a:r>
            <a:endParaRPr lang="en-US" sz="2000" dirty="0" smtClean="0"/>
          </a:p>
          <a:p>
            <a:pPr algn="l" rtl="0"/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08992" y="3861048"/>
            <a:ext cx="5791200" cy="779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48" y="5950691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00" y="5674568"/>
            <a:ext cx="1117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5461541" y="4709537"/>
            <a:ext cx="3482999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78432" y="4709462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60" y="2098824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00192" y="2276872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22" y="332656"/>
            <a:ext cx="1400932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5536" y="3429000"/>
            <a:ext cx="4438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/>
              <a:t>Slides:</a:t>
            </a:r>
            <a:r>
              <a:rPr lang="en-GB" sz="2800" dirty="0" smtClean="0"/>
              <a:t> ist2015. yoavram.com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81400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rapid adaptation 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balance 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</a:t>
            </a:r>
            <a:r>
              <a:rPr lang="en-US" sz="2800" b="0" i="1" dirty="0" smtClean="0"/>
              <a:t>   </a:t>
            </a:r>
            <a:r>
              <a:rPr lang="en-US" sz="2000" b="0" dirty="0" smtClean="0"/>
              <a:t>Leigh </a:t>
            </a:r>
            <a:r>
              <a:rPr lang="en-US" sz="2000" b="0" dirty="0" smtClean="0"/>
              <a:t>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3" name="Rectangle 2"/>
          <p:cNvSpPr/>
          <p:nvPr/>
        </p:nvSpPr>
        <p:spPr>
          <a:xfrm>
            <a:off x="1331640" y="4509120"/>
            <a:ext cx="93610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1115616" y="5024537"/>
            <a:ext cx="936104" cy="348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1451</Words>
  <Application>Microsoft Office PowerPoint</Application>
  <PresentationFormat>On-screen Show (4:3)</PresentationFormat>
  <Paragraphs>330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The Population  Genetics of  Stress-Induced  Mutagenesis</vt:lpstr>
      <vt:lpstr>Variability in mutation rates</vt:lpstr>
      <vt:lpstr>Evolution in a static environment</vt:lpstr>
      <vt:lpstr>Mutation rate in static environments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 stress-induced mutation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Examples</vt:lpstr>
      <vt:lpstr>SIM &amp; rugged landscapes</vt:lpstr>
      <vt:lpstr>Deterministic model</vt:lpstr>
      <vt:lpstr>Deterministic model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49</cp:revision>
  <dcterms:created xsi:type="dcterms:W3CDTF">2013-10-16T06:44:56Z</dcterms:created>
  <dcterms:modified xsi:type="dcterms:W3CDTF">2015-06-24T10:07:10Z</dcterms:modified>
</cp:coreProperties>
</file>